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2" r:id="rId3"/>
    <p:sldId id="273" r:id="rId4"/>
    <p:sldId id="274" r:id="rId5"/>
    <p:sldId id="275" r:id="rId6"/>
    <p:sldId id="258" r:id="rId7"/>
    <p:sldId id="263" r:id="rId8"/>
    <p:sldId id="259" r:id="rId9"/>
    <p:sldId id="260" r:id="rId10"/>
    <p:sldId id="261" r:id="rId11"/>
    <p:sldId id="267" r:id="rId12"/>
    <p:sldId id="266" r:id="rId13"/>
    <p:sldId id="268" r:id="rId14"/>
    <p:sldId id="269" r:id="rId15"/>
    <p:sldId id="270" r:id="rId16"/>
    <p:sldId id="277" r:id="rId17"/>
    <p:sldId id="264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zt.uam.mx/newpage/contactos/anterior/n76ne/competencias.pdf" TargetMode="External"/><Relationship Id="rId2" Type="http://schemas.openxmlformats.org/officeDocument/2006/relationships/hyperlink" Target="http://www.cucs.udg.mx/avisos/El_Enfoque_por_Competencias_en_la_Educaci%C3%B3n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Escuela de Enfermería Fray Antonio Alcalde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tx1"/>
                </a:solidFill>
              </a:rPr>
              <a:t>EDUCACIÓN CONTINUA</a:t>
            </a:r>
            <a:endParaRPr lang="es-MX" sz="3200" b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487" y="1179446"/>
            <a:ext cx="2260863" cy="337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Enfoque por competencias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Se debe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 </a:t>
            </a:r>
            <a:r>
              <a:rPr lang="es-MX" dirty="0"/>
              <a:t>G</a:t>
            </a:r>
            <a:r>
              <a:rPr lang="es-MX" dirty="0" smtClean="0"/>
              <a:t>enerar </a:t>
            </a:r>
            <a:r>
              <a:rPr lang="es-MX" dirty="0"/>
              <a:t>espacios para realizar investigación educativa en aspectos tales cómo la evaluación, la práctica docente, aspectos curriculares entre otros es de vital importancia.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 smtClean="0"/>
              <a:t>También 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Promover competencias académicas cómo: la comunicación (oral, escrita, gráfica tecnológica); la reflexión (pensamiento claro y crítico</a:t>
            </a:r>
            <a:r>
              <a:rPr lang="es-MX" dirty="0" smtClean="0"/>
              <a:t>).</a:t>
            </a:r>
          </a:p>
          <a:p>
            <a:r>
              <a:rPr lang="es-MX" dirty="0" smtClean="0"/>
              <a:t> </a:t>
            </a:r>
            <a:r>
              <a:rPr lang="es-MX" dirty="0"/>
              <a:t>El trabajo colaborativo (saber trabajar en equipo en forma participativa y responsable); </a:t>
            </a:r>
            <a:endParaRPr lang="es-MX" dirty="0" smtClean="0"/>
          </a:p>
          <a:p>
            <a:r>
              <a:rPr lang="es-MX" dirty="0" smtClean="0"/>
              <a:t>Con </a:t>
            </a:r>
            <a:r>
              <a:rPr lang="es-MX" dirty="0"/>
              <a:t>estrategias de solución (ante un problema planificar estrategias para ejecutarlas y evaluarlas), y la aplicación de valores en su formación (reconocer un sistema de valores ante determinadas acciones). </a:t>
            </a:r>
          </a:p>
        </p:txBody>
      </p:sp>
    </p:spTree>
    <p:extLst>
      <p:ext uri="{BB962C8B-B14F-4D97-AF65-F5344CB8AC3E}">
        <p14:creationId xmlns:p14="http://schemas.microsoft.com/office/powerpoint/2010/main" val="42070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EVALUACIÓN EN EL ENFOQUE  POR COMPTENCIAS </a:t>
            </a:r>
            <a:endParaRPr lang="es-MX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dirty="0"/>
              <a:t>S</a:t>
            </a:r>
            <a:r>
              <a:rPr lang="es-MX" sz="2800" dirty="0" smtClean="0"/>
              <a:t>e </a:t>
            </a:r>
            <a:r>
              <a:rPr lang="es-MX" sz="2800" dirty="0"/>
              <a:t>desarrolla a través de procesos por medio de los cuales se recogen evidencias sobre el desempeño de un alumno, con el fin de determinar si es competente o todavía no para manejar los diferentes aprendizajes.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92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Evaluación bajo el enfoque por competencias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La </a:t>
            </a:r>
            <a:r>
              <a:rPr lang="es-MX" sz="2800" dirty="0" smtClean="0"/>
              <a:t>evaluación </a:t>
            </a:r>
            <a:r>
              <a:rPr lang="es-MX" sz="2800" dirty="0"/>
              <a:t>es parte inherente al proceso educativo, por lo que se inserta en la </a:t>
            </a:r>
            <a:r>
              <a:rPr lang="es-MX" sz="2800" dirty="0" smtClean="0"/>
              <a:t>planeación escolar.</a:t>
            </a:r>
          </a:p>
          <a:p>
            <a:r>
              <a:rPr lang="es-MX" sz="2800" dirty="0" smtClean="0"/>
              <a:t>Una evaluación eficaz </a:t>
            </a:r>
            <a:r>
              <a:rPr lang="es-MX" sz="2800" dirty="0"/>
              <a:t>es la que valora directamente el aprendizaje de los alumnos e indirectamente la </a:t>
            </a:r>
            <a:r>
              <a:rPr lang="es-MX" sz="2800" dirty="0" smtClean="0"/>
              <a:t>planeación, organización </a:t>
            </a:r>
            <a:r>
              <a:rPr lang="es-MX" sz="2800" dirty="0"/>
              <a:t>y </a:t>
            </a:r>
            <a:r>
              <a:rPr lang="es-MX" sz="2800" dirty="0" smtClean="0"/>
              <a:t>realización </a:t>
            </a:r>
            <a:r>
              <a:rPr lang="es-MX" sz="2800" dirty="0"/>
              <a:t>de las actividades en el aula, la labor del profesor y los factores que intervienen en el proceso; detecta las fallas y errores en todos los </a:t>
            </a:r>
            <a:r>
              <a:rPr lang="es-MX" sz="2800" dirty="0" smtClean="0"/>
              <a:t>niveles.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5992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EVALUACIÓN EN EL ENFOQUE  POR COMPETENCIAS </a:t>
            </a:r>
            <a:endParaRPr lang="es-MX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/>
              <a:t>Debe ser objetiva, en el sentido de considerar los </a:t>
            </a:r>
            <a:r>
              <a:rPr lang="es-MX" sz="2400" dirty="0" smtClean="0"/>
              <a:t>propósitos </a:t>
            </a:r>
            <a:r>
              <a:rPr lang="es-MX" sz="2400" dirty="0"/>
              <a:t>del </a:t>
            </a:r>
            <a:r>
              <a:rPr lang="es-MX" sz="2400" dirty="0" smtClean="0"/>
              <a:t>curso.</a:t>
            </a:r>
          </a:p>
          <a:p>
            <a:r>
              <a:rPr lang="es-MX" sz="2400" dirty="0" smtClean="0"/>
              <a:t> </a:t>
            </a:r>
            <a:r>
              <a:rPr lang="es-MX" sz="2400" dirty="0"/>
              <a:t>I</a:t>
            </a:r>
            <a:r>
              <a:rPr lang="es-MX" sz="2400" dirty="0" smtClean="0"/>
              <a:t>ntegral</a:t>
            </a:r>
            <a:r>
              <a:rPr lang="es-MX" sz="2400" dirty="0"/>
              <a:t>, porque requiere de </a:t>
            </a:r>
            <a:r>
              <a:rPr lang="es-MX" sz="2400" dirty="0" smtClean="0"/>
              <a:t>contemplar: </a:t>
            </a:r>
            <a:r>
              <a:rPr lang="es-MX" sz="2400" dirty="0" smtClean="0">
                <a:solidFill>
                  <a:schemeClr val="accent5">
                    <a:lumMod val="75000"/>
                  </a:schemeClr>
                </a:solidFill>
              </a:rPr>
              <a:t>conocimientos</a:t>
            </a:r>
          </a:p>
          <a:p>
            <a:r>
              <a:rPr lang="es-MX" sz="2400" dirty="0" smtClean="0">
                <a:solidFill>
                  <a:schemeClr val="accent5">
                    <a:lumMod val="75000"/>
                  </a:schemeClr>
                </a:solidFill>
              </a:rPr>
              <a:t> habilidades</a:t>
            </a:r>
          </a:p>
          <a:p>
            <a:r>
              <a:rPr lang="es-MX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sz="2400" dirty="0">
                <a:solidFill>
                  <a:schemeClr val="accent5">
                    <a:lumMod val="75000"/>
                  </a:schemeClr>
                </a:solidFill>
              </a:rPr>
              <a:t>destrezas y </a:t>
            </a:r>
            <a:r>
              <a:rPr lang="es-MX" sz="2400" dirty="0" smtClean="0">
                <a:solidFill>
                  <a:schemeClr val="accent5">
                    <a:lumMod val="75000"/>
                  </a:schemeClr>
                </a:solidFill>
              </a:rPr>
              <a:t>actitudes</a:t>
            </a:r>
          </a:p>
          <a:p>
            <a:r>
              <a:rPr lang="es-MX" sz="2400" dirty="0"/>
              <a:t>S</a:t>
            </a:r>
            <a:r>
              <a:rPr lang="es-MX" sz="2400" dirty="0" smtClean="0"/>
              <a:t>istemática, </a:t>
            </a:r>
            <a:r>
              <a:rPr lang="es-MX" sz="2400" dirty="0"/>
              <a:t>al tener un orden y secuencias planeados; permanente, porque se considerara´ </a:t>
            </a:r>
            <a:r>
              <a:rPr lang="es-MX" sz="2400" dirty="0" smtClean="0"/>
              <a:t>durante el proceso y no solo al final. 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650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 evaluación en el enfoque por competencias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Docente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s-MX" dirty="0"/>
              <a:t>La </a:t>
            </a:r>
            <a:r>
              <a:rPr lang="es-MX" dirty="0" smtClean="0"/>
              <a:t>evaluación r </a:t>
            </a:r>
            <a:r>
              <a:rPr lang="es-MX" dirty="0"/>
              <a:t>debe ser un proceso con el cual </a:t>
            </a:r>
            <a:r>
              <a:rPr lang="es-MX" dirty="0" smtClean="0"/>
              <a:t>reúne </a:t>
            </a:r>
            <a:r>
              <a:rPr lang="es-MX" dirty="0"/>
              <a:t>evidencias, hace inferencias, llega a conclusiones y </a:t>
            </a:r>
            <a:r>
              <a:rPr lang="es-MX" dirty="0" smtClean="0"/>
              <a:t>actúa, </a:t>
            </a:r>
            <a:r>
              <a:rPr lang="es-MX" dirty="0"/>
              <a:t>pero es constructiva </a:t>
            </a:r>
            <a:r>
              <a:rPr lang="es-MX" dirty="0" smtClean="0"/>
              <a:t>solo </a:t>
            </a:r>
            <a:r>
              <a:rPr lang="es-MX" dirty="0"/>
              <a:t>si el foco de </a:t>
            </a:r>
            <a:r>
              <a:rPr lang="es-MX" dirty="0" smtClean="0"/>
              <a:t>atención </a:t>
            </a:r>
            <a:r>
              <a:rPr lang="es-MX" dirty="0"/>
              <a:t>es el aprendizaje del estudiante. 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/>
              <a:t>A</a:t>
            </a:r>
            <a:r>
              <a:rPr lang="es-MX" dirty="0" smtClean="0"/>
              <a:t>lumno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MX" dirty="0"/>
              <a:t>Para el estudiante debe ser una oportunidad de mostrar su entendimiento y habilidades una </a:t>
            </a:r>
            <a:r>
              <a:rPr lang="es-MX" dirty="0" smtClean="0"/>
              <a:t>conversación </a:t>
            </a:r>
            <a:r>
              <a:rPr lang="es-MX" dirty="0"/>
              <a:t>con el profesor sobre los elementos que han sido de utilidad y </a:t>
            </a:r>
            <a:r>
              <a:rPr lang="es-MX" dirty="0" smtClean="0"/>
              <a:t>cuales </a:t>
            </a:r>
            <a:r>
              <a:rPr lang="es-MX" dirty="0"/>
              <a:t>no, una </a:t>
            </a:r>
            <a:r>
              <a:rPr lang="es-MX" dirty="0" smtClean="0"/>
              <a:t>retroalimentación reciproca </a:t>
            </a:r>
            <a:r>
              <a:rPr lang="es-MX" dirty="0"/>
              <a:t>y una fuente de sugerencias de </a:t>
            </a:r>
            <a:r>
              <a:rPr lang="es-MX" dirty="0" smtClean="0"/>
              <a:t>acción.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13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Evaluació</a:t>
            </a:r>
            <a:r>
              <a:rPr lang="es-MX" dirty="0"/>
              <a:t>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/>
              <a:t>La </a:t>
            </a:r>
            <a:r>
              <a:rPr lang="es-MX" sz="2400" dirty="0" smtClean="0"/>
              <a:t>evaluación </a:t>
            </a:r>
            <a:r>
              <a:rPr lang="es-MX" sz="2400" dirty="0"/>
              <a:t>por competencias es un proceso continuo de crecimiento en el cual existe un eje rector que es la </a:t>
            </a:r>
            <a:r>
              <a:rPr lang="es-MX" sz="2400" dirty="0" smtClean="0"/>
              <a:t>mediación </a:t>
            </a:r>
            <a:r>
              <a:rPr lang="es-MX" sz="2400" dirty="0"/>
              <a:t>y el desarrollo. </a:t>
            </a:r>
            <a:endParaRPr lang="es-MX" sz="2400" dirty="0" smtClean="0"/>
          </a:p>
          <a:p>
            <a:r>
              <a:rPr lang="es-MX" sz="2400" dirty="0" smtClean="0"/>
              <a:t>Cuando </a:t>
            </a:r>
            <a:r>
              <a:rPr lang="es-MX" sz="2400" dirty="0"/>
              <a:t>el alumno aprende, lo hace porque </a:t>
            </a:r>
            <a:r>
              <a:rPr lang="es-MX" sz="2400" dirty="0" smtClean="0"/>
              <a:t>encontró </a:t>
            </a:r>
            <a:r>
              <a:rPr lang="es-MX" sz="2400" dirty="0"/>
              <a:t>una persona (maestro) mediadora que esta´ en una constante </a:t>
            </a:r>
            <a:r>
              <a:rPr lang="es-MX" sz="2400" dirty="0" smtClean="0"/>
              <a:t>búsqueda </a:t>
            </a:r>
            <a:r>
              <a:rPr lang="es-MX" sz="2400" dirty="0"/>
              <a:t>de estrategias para que ´el adquiera conocimientos y desarrolle sus capacidades, </a:t>
            </a:r>
            <a:r>
              <a:rPr lang="es-MX" sz="2400" dirty="0" smtClean="0"/>
              <a:t>además </a:t>
            </a:r>
            <a:r>
              <a:rPr lang="es-MX" sz="2400" dirty="0"/>
              <a:t>de que evaluara´ continuamente sus logros.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79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230079"/>
            <a:ext cx="8435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UNA </a:t>
            </a:r>
            <a:r>
              <a:rPr lang="es-MX" sz="3200" b="1" dirty="0" smtClean="0"/>
              <a:t>NUEVA </a:t>
            </a:r>
            <a:r>
              <a:rPr lang="es-MX" sz="3200" b="1" dirty="0" smtClean="0"/>
              <a:t>TÉCNICA </a:t>
            </a:r>
            <a:r>
              <a:rPr lang="es-MX" sz="3200" dirty="0" smtClean="0"/>
              <a:t>DE EVALUACIÓN  QUE INTEGRÉ  EN MI PLANEACIÓN. COMPARTELA AL GRUPO 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1121971" y="1915649"/>
            <a:ext cx="5577016" cy="3220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3201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Fuentes consultadas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López, O. A. </a:t>
            </a:r>
            <a:r>
              <a:rPr lang="es-MX" dirty="0"/>
              <a:t>(S/F). El Enfoque por Competencias en la </a:t>
            </a:r>
            <a:r>
              <a:rPr lang="es-MX" dirty="0" smtClean="0"/>
              <a:t>Educación. Recuperado en   </a:t>
            </a:r>
            <a:r>
              <a:rPr lang="es-MX" dirty="0" smtClean="0">
                <a:hlinkClick r:id="rId2"/>
              </a:rPr>
              <a:t>http</a:t>
            </a:r>
            <a:r>
              <a:rPr lang="es-MX" dirty="0">
                <a:hlinkClick r:id="rId2"/>
              </a:rPr>
              <a:t>://</a:t>
            </a:r>
            <a:r>
              <a:rPr lang="es-MX" dirty="0" smtClean="0">
                <a:hlinkClick r:id="rId2"/>
              </a:rPr>
              <a:t>www.cucs.udg.mx/avisos/El_Enfoque_por_Competencias_en_la_Educaci%C3%B3n.pdf</a:t>
            </a:r>
            <a:endParaRPr lang="es-MX" dirty="0" smtClean="0"/>
          </a:p>
          <a:p>
            <a:r>
              <a:rPr lang="es-MX" dirty="0" err="1" smtClean="0"/>
              <a:t>Obaya</a:t>
            </a:r>
            <a:r>
              <a:rPr lang="es-MX" dirty="0" smtClean="0"/>
              <a:t>, V &amp;Ponce, G. </a:t>
            </a:r>
            <a:r>
              <a:rPr lang="es-MX" dirty="0"/>
              <a:t>(2010). </a:t>
            </a:r>
            <a:r>
              <a:rPr lang="es-MX" dirty="0" smtClean="0"/>
              <a:t>Evaluación </a:t>
            </a:r>
            <a:r>
              <a:rPr lang="es-MX" dirty="0"/>
              <a:t>del aprendizaje basado en el desarrollo de </a:t>
            </a:r>
            <a:r>
              <a:rPr lang="es-MX" dirty="0" smtClean="0"/>
              <a:t>competencias. Recuperado en </a:t>
            </a:r>
            <a:r>
              <a:rPr lang="es-MX" u="sng" dirty="0" smtClean="0">
                <a:hlinkClick r:id="rId3"/>
              </a:rPr>
              <a:t>http</a:t>
            </a:r>
            <a:r>
              <a:rPr lang="es-MX" u="sng" dirty="0">
                <a:hlinkClick r:id="rId3"/>
              </a:rPr>
              <a:t>://www.izt.uam.mx/newpage/contactos/anterior/n76ne/competencias.pdf</a:t>
            </a:r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812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8034" y="2967335"/>
            <a:ext cx="101743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¡Gracias! </a:t>
            </a:r>
            <a:endParaRPr lang="es-ES" sz="9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25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disciplin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"/>
                    </a14:imgEffect>
                    <a14:imgEffect>
                      <a14:saturation sat="164000"/>
                    </a14:imgEffect>
                    <a14:imgEffect>
                      <a14:brightnessContrast bright="39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5" y="2169990"/>
            <a:ext cx="3127452" cy="353402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>
              <a:schemeClr val="accent1">
                <a:alpha val="72000"/>
              </a:schemeClr>
            </a:glo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1118" y="969484"/>
            <a:ext cx="9144000" cy="965067"/>
          </a:xfrm>
        </p:spPr>
        <p:txBody>
          <a:bodyPr/>
          <a:lstStyle/>
          <a:p>
            <a:r>
              <a:rPr lang="es-MX" dirty="0" smtClean="0"/>
              <a:t>Puntos para recordar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89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lista de asistenci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100000"/>
                    </a14:imgEffect>
                    <a14:imgEffect>
                      <a14:brightnessContrast bright="-4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40" y="1945003"/>
            <a:ext cx="4116199" cy="41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LISTA DE ASISTENCIA: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MX" b="1" dirty="0" smtClean="0"/>
              <a:t>La asistencia es por hora, si cubre 2 horas, corresponde 2 marcas.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b="1" dirty="0" smtClean="0"/>
              <a:t>Todas deben de tener mes y día.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b="1" dirty="0" smtClean="0"/>
              <a:t>La lista debe de estar firmada por el maestro responsable.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b="1" dirty="0" smtClean="0"/>
              <a:t>NO se debe de llevar la lista, en caso de necesitarla para alguna consulta, avisar.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b="1" dirty="0" smtClean="0"/>
              <a:t>La justificación de faltas lo realizara el alumno en Coordinación Escolar, siempre y cuando se presente un documento valido.</a:t>
            </a:r>
          </a:p>
          <a:p>
            <a:pPr marL="0" indent="0">
              <a:buNone/>
            </a:pPr>
            <a:endParaRPr lang="es-MX" dirty="0" smtClean="0"/>
          </a:p>
          <a:p>
            <a:pPr>
              <a:buFont typeface="Wingdings" panose="05000000000000000000" pitchFamily="2" charset="2"/>
              <a:buChar char="§"/>
            </a:pPr>
            <a:endParaRPr lang="es-MX" dirty="0" smtClean="0"/>
          </a:p>
          <a:p>
            <a:pPr>
              <a:buFont typeface="Wingdings" panose="05000000000000000000" pitchFamily="2" charset="2"/>
              <a:buChar char="§"/>
            </a:pPr>
            <a:endParaRPr lang="es-MX" dirty="0"/>
          </a:p>
        </p:txBody>
      </p:sp>
      <p:sp>
        <p:nvSpPr>
          <p:cNvPr id="5" name="AutoShape 6" descr="Resultado de imagen para lista de asistenc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8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PLANEACION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3000"/>
                    </a14:imgEffect>
                    <a14:imgEffect>
                      <a14:saturation sat="28000"/>
                    </a14:imgEffect>
                    <a14:imgEffect>
                      <a14:brightnessContrast bright="15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009" y="3505453"/>
            <a:ext cx="3863437" cy="306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PLANEACIONES</a:t>
            </a:r>
            <a:endParaRPr lang="es-MX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08361" y="566671"/>
            <a:ext cx="6622068" cy="3503053"/>
          </a:xfrm>
        </p:spPr>
        <p:txBody>
          <a:bodyPr>
            <a:normAutofit/>
          </a:bodyPr>
          <a:lstStyle/>
          <a:p>
            <a:r>
              <a:rPr lang="es-MX" b="1" dirty="0" smtClean="0"/>
              <a:t>Entregar planeaciones.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b="1" dirty="0" smtClean="0"/>
              <a:t>Realizar avance programático por clase </a:t>
            </a:r>
            <a:r>
              <a:rPr lang="es-MX" sz="2400" b="1" dirty="0" smtClean="0"/>
              <a:t>(se encuentra en su carpeta).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b="1" dirty="0" smtClean="0"/>
              <a:t>Programar con tiempo clase en laboratorio (</a:t>
            </a:r>
            <a:r>
              <a:rPr lang="es-MX" sz="2400" b="1" dirty="0" smtClean="0"/>
              <a:t>24 </a:t>
            </a:r>
            <a:r>
              <a:rPr lang="es-MX" sz="2400" b="1" dirty="0" err="1" smtClean="0"/>
              <a:t>hrs</a:t>
            </a:r>
            <a:r>
              <a:rPr lang="es-MX" sz="2400" b="1" dirty="0" smtClean="0"/>
              <a:t> antes, mínimo</a:t>
            </a:r>
            <a:r>
              <a:rPr lang="es-MX" b="1" dirty="0" smtClean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b="1" dirty="0" smtClean="0"/>
              <a:t>Solicitar en tiempo, oficio para las visitas extramuros que se realizaran de acuerdo a lo programado en su materia.</a:t>
            </a:r>
          </a:p>
        </p:txBody>
      </p:sp>
    </p:spTree>
    <p:extLst>
      <p:ext uri="{BB962C8B-B14F-4D97-AF65-F5344CB8AC3E}">
        <p14:creationId xmlns:p14="http://schemas.microsoft.com/office/powerpoint/2010/main" val="31605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SU RESPONSABILIDAD COMO MAESTRO ES:</a:t>
            </a:r>
            <a:endParaRPr lang="es-MX" sz="24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837139" y="761575"/>
            <a:ext cx="6883747" cy="4351338"/>
          </a:xfrm>
        </p:spPr>
        <p:txBody>
          <a:bodyPr>
            <a:normAutofit/>
          </a:bodyPr>
          <a:lstStyle/>
          <a:p>
            <a:r>
              <a:rPr lang="es-MX" dirty="0" smtClean="0"/>
              <a:t>Al llegar firmar libreta de Control de Clases, su hoja de nomina y checar asistencia digital.</a:t>
            </a:r>
          </a:p>
          <a:p>
            <a:r>
              <a:rPr lang="es-MX" dirty="0" smtClean="0"/>
              <a:t> En caso de NO asistir o tener algún retraso es importante avisar a Coordinación Escolar.</a:t>
            </a:r>
          </a:p>
          <a:p>
            <a:r>
              <a:rPr lang="es-MX" dirty="0" smtClean="0"/>
              <a:t>Tener oportunamente material de apoyo para la clase del día </a:t>
            </a:r>
            <a:r>
              <a:rPr lang="es-MX" sz="2400" dirty="0" smtClean="0"/>
              <a:t>(practicas, exámenes, cables para el cañón).</a:t>
            </a:r>
          </a:p>
          <a:p>
            <a:r>
              <a:rPr lang="es-MX" dirty="0" smtClean="0"/>
              <a:t>Tener </a:t>
            </a:r>
            <a:r>
              <a:rPr lang="es-MX" dirty="0"/>
              <a:t>al inicio de su clase </a:t>
            </a:r>
            <a:r>
              <a:rPr lang="es-MX" dirty="0" smtClean="0"/>
              <a:t>la </a:t>
            </a:r>
            <a:r>
              <a:rPr lang="es-MX" dirty="0"/>
              <a:t>lista de asistencia según el grupo correspondiente. </a:t>
            </a:r>
            <a:endParaRPr lang="es-MX" sz="2400" dirty="0" smtClean="0"/>
          </a:p>
          <a:p>
            <a:r>
              <a:rPr lang="es-MX" dirty="0" smtClean="0"/>
              <a:t>Respetar el horario de clase de los demás maestros.</a:t>
            </a:r>
          </a:p>
          <a:p>
            <a:r>
              <a:rPr lang="es-MX" dirty="0" smtClean="0"/>
              <a:t>Cualquier cambio de horario se debe avisar a la coordinación </a:t>
            </a:r>
          </a:p>
        </p:txBody>
      </p:sp>
      <p:pic>
        <p:nvPicPr>
          <p:cNvPr id="3076" name="Picture 4" descr="Resultado de imagen para maest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865" y="5112913"/>
            <a:ext cx="4712115" cy="155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Competencias en la educación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sz="2800" dirty="0" smtClean="0"/>
              <a:t>Es </a:t>
            </a:r>
            <a:r>
              <a:rPr lang="es-MX" sz="2800" dirty="0"/>
              <a:t>un conjunto de comportamientos sociales, afectivos y habilidades cognoscitivas, psicológicas, sensoriales y motoras que permiten llevar a cabo adecuadamente una profesión</a:t>
            </a:r>
            <a:r>
              <a:rPr lang="es-MX" sz="2800" dirty="0" smtClean="0"/>
              <a:t>.</a:t>
            </a:r>
          </a:p>
          <a:p>
            <a:pPr marL="0" indent="0" algn="just">
              <a:buNone/>
            </a:pPr>
            <a:r>
              <a:rPr lang="es-MX" sz="2800" dirty="0" smtClean="0"/>
              <a:t>Se </a:t>
            </a:r>
            <a:r>
              <a:rPr lang="es-MX" sz="2800" dirty="0"/>
              <a:t>centra en la necesidad, estilos de aprendizaje y potencialidades individuales para que el alumno llegue a manejar con maestría las destrezas y habilidades señaladas desde el campo laboral. </a:t>
            </a:r>
          </a:p>
        </p:txBody>
      </p:sp>
    </p:spTree>
    <p:extLst>
      <p:ext uri="{BB962C8B-B14F-4D97-AF65-F5344CB8AC3E}">
        <p14:creationId xmlns:p14="http://schemas.microsoft.com/office/powerpoint/2010/main" val="15902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Competencias en la Educación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MX" sz="2800" dirty="0"/>
              <a:t>La educación basada en competencias se refiere, en primer lugar, a una experiencia práctica y a un comportamiento que necesariamente se enlaza a los conocimientos para lograr sus fines. </a:t>
            </a:r>
            <a:endParaRPr lang="es-MX" sz="2800" dirty="0" smtClean="0"/>
          </a:p>
          <a:p>
            <a:pPr algn="just"/>
            <a:r>
              <a:rPr lang="es-MX" sz="2800" dirty="0" smtClean="0"/>
              <a:t>Deja </a:t>
            </a:r>
            <a:r>
              <a:rPr lang="es-MX" sz="2800" dirty="0"/>
              <a:t>de existir la división entre teoría y práctica porque de esta manera la teoría depende de la </a:t>
            </a:r>
            <a:r>
              <a:rPr lang="es-MX" sz="2800" dirty="0" smtClean="0"/>
              <a:t>práctica.</a:t>
            </a:r>
          </a:p>
          <a:p>
            <a:pPr algn="just"/>
            <a:r>
              <a:rPr lang="es-MX" sz="2800" dirty="0"/>
              <a:t>I</a:t>
            </a:r>
            <a:r>
              <a:rPr lang="es-MX" sz="2800" dirty="0" smtClean="0"/>
              <a:t>mplica </a:t>
            </a:r>
            <a:r>
              <a:rPr lang="es-MX" sz="2800" dirty="0"/>
              <a:t>la exigencia de analizar y resolver problemas y de encontrar alternativas frente a las situaciones que plantean dichos problemas, </a:t>
            </a:r>
            <a:endParaRPr lang="es-MX" sz="2800" dirty="0" smtClean="0"/>
          </a:p>
          <a:p>
            <a:pPr algn="just"/>
            <a:r>
              <a:rPr lang="es-MX" sz="2800" dirty="0"/>
              <a:t>L</a:t>
            </a:r>
            <a:r>
              <a:rPr lang="es-MX" sz="2800" dirty="0" smtClean="0"/>
              <a:t>a </a:t>
            </a:r>
            <a:r>
              <a:rPr lang="es-MX" sz="2800" dirty="0"/>
              <a:t>capacidad de trabajar en equipos multidisciplinarios y la facultad de aprender a aprender y adaptarse</a:t>
            </a:r>
            <a:r>
              <a:rPr lang="es-MX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823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Papel del Docente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 smtClean="0"/>
              <a:t>Las </a:t>
            </a:r>
            <a:r>
              <a:rPr lang="es-MX" sz="2400" dirty="0"/>
              <a:t>competencias como base de la nueva educación debe </a:t>
            </a:r>
            <a:r>
              <a:rPr lang="es-MX" sz="2400" dirty="0" smtClean="0"/>
              <a:t>tener:</a:t>
            </a:r>
          </a:p>
          <a:p>
            <a:r>
              <a:rPr lang="es-MX" sz="2400" dirty="0" smtClean="0"/>
              <a:t>Las </a:t>
            </a:r>
            <a:r>
              <a:rPr lang="es-MX" sz="2400" dirty="0"/>
              <a:t>estrategias educativas se </a:t>
            </a:r>
            <a:r>
              <a:rPr lang="es-MX" sz="2400" dirty="0" smtClean="0"/>
              <a:t>diversifica. </a:t>
            </a:r>
          </a:p>
          <a:p>
            <a:r>
              <a:rPr lang="es-MX" sz="2400" dirty="0"/>
              <a:t>E</a:t>
            </a:r>
            <a:r>
              <a:rPr lang="es-MX" sz="2400" dirty="0" smtClean="0"/>
              <a:t>l </a:t>
            </a:r>
            <a:r>
              <a:rPr lang="es-MX" sz="2400" dirty="0"/>
              <a:t>docente deja de lado los objetivos tradicionales para sus cursos donde se dictaban conferencias y utilizaban métodos de evaluación cerrados, para dar paso ha una figura mediadora y facilitadora donde será necesario dedicar la mayor parte de su tiempo a la observación del desempeño de los alumnos y a la asesoría ya que las acciones educativas se reconocerán a través de las certificaciones</a:t>
            </a:r>
            <a:r>
              <a:rPr lang="es-MX" sz="2400" dirty="0" smtClean="0"/>
              <a:t>..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0123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Papel del Docente 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Educación Tradicional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S</a:t>
            </a:r>
            <a:r>
              <a:rPr lang="es-MX" dirty="0" smtClean="0"/>
              <a:t>e </a:t>
            </a:r>
            <a:r>
              <a:rPr lang="es-MX" dirty="0"/>
              <a:t>basaba casi exclusivamente </a:t>
            </a:r>
            <a:r>
              <a:rPr lang="es-MX" dirty="0" smtClean="0"/>
              <a:t>en: </a:t>
            </a:r>
          </a:p>
          <a:p>
            <a:r>
              <a:rPr lang="es-MX" dirty="0" smtClean="0"/>
              <a:t>El </a:t>
            </a:r>
            <a:r>
              <a:rPr lang="es-MX" dirty="0"/>
              <a:t>uso y manejo de la palabra, </a:t>
            </a:r>
            <a:endParaRPr lang="es-MX" dirty="0" smtClean="0"/>
          </a:p>
          <a:p>
            <a:r>
              <a:rPr lang="es-MX" dirty="0"/>
              <a:t>E</a:t>
            </a:r>
            <a:r>
              <a:rPr lang="es-MX" dirty="0" smtClean="0"/>
              <a:t>l </a:t>
            </a:r>
            <a:r>
              <a:rPr lang="es-MX" dirty="0"/>
              <a:t>copiar, transcribir, </a:t>
            </a:r>
            <a:r>
              <a:rPr lang="es-MX" dirty="0" smtClean="0"/>
              <a:t>resumir</a:t>
            </a:r>
            <a:r>
              <a:rPr lang="es-MX" dirty="0"/>
              <a:t>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 smtClean="0"/>
              <a:t>Educación enfoque por competencias 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s-MX" dirty="0" smtClean="0"/>
          </a:p>
          <a:p>
            <a:r>
              <a:rPr lang="es-MX" dirty="0"/>
              <a:t>E</a:t>
            </a:r>
            <a:r>
              <a:rPr lang="es-MX" dirty="0" smtClean="0"/>
              <a:t>nfatiza </a:t>
            </a:r>
            <a:r>
              <a:rPr lang="es-MX" dirty="0"/>
              <a:t>cada vez más su carácter de acompañante de un proceso de </a:t>
            </a:r>
            <a:r>
              <a:rPr lang="es-MX" dirty="0" smtClean="0"/>
              <a:t>estudio.</a:t>
            </a:r>
          </a:p>
          <a:p>
            <a:r>
              <a:rPr lang="es-MX" dirty="0" smtClean="0"/>
              <a:t> Capaz </a:t>
            </a:r>
            <a:r>
              <a:rPr lang="es-MX" dirty="0"/>
              <a:t>de estimular cada vez más el desarrollo individual de los alumnos con apertura al reconocimiento del error, empezando por el propio </a:t>
            </a:r>
            <a:r>
              <a:rPr lang="es-MX" dirty="0" smtClean="0"/>
              <a:t>docente.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284</TotalTime>
  <Words>1053</Words>
  <Application>Microsoft Office PowerPoint</Application>
  <PresentationFormat>Panorámica</PresentationFormat>
  <Paragraphs>74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Corbel</vt:lpstr>
      <vt:lpstr>Wingdings</vt:lpstr>
      <vt:lpstr>Wingdings 2</vt:lpstr>
      <vt:lpstr>Marco</vt:lpstr>
      <vt:lpstr>Escuela de Enfermería Fray Antonio Alcalde </vt:lpstr>
      <vt:lpstr>Puntos para recordar</vt:lpstr>
      <vt:lpstr>LISTA DE ASISTENCIA:</vt:lpstr>
      <vt:lpstr>PLANEACIONES</vt:lpstr>
      <vt:lpstr>SU RESPONSABILIDAD COMO MAESTRO ES:</vt:lpstr>
      <vt:lpstr>Competencias en la educación </vt:lpstr>
      <vt:lpstr>Competencias en la Educación </vt:lpstr>
      <vt:lpstr>Papel del Docente</vt:lpstr>
      <vt:lpstr>Papel del Docente </vt:lpstr>
      <vt:lpstr>Enfoque por competencias</vt:lpstr>
      <vt:lpstr>EVALUACIÓN EN EL ENFOQUE  POR COMPTENCIAS </vt:lpstr>
      <vt:lpstr>Evaluación bajo el enfoque por competencias</vt:lpstr>
      <vt:lpstr>EVALUACIÓN EN EL ENFOQUE  POR COMPETENCIAS </vt:lpstr>
      <vt:lpstr>La  evaluación en el enfoque por competencias</vt:lpstr>
      <vt:lpstr>Evaluación</vt:lpstr>
      <vt:lpstr>Presentación de PowerPoint</vt:lpstr>
      <vt:lpstr>Fuentes consultadas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EDUCACION CONTINUA</dc:creator>
  <cp:lastModifiedBy>EDUCACION CONTINUA</cp:lastModifiedBy>
  <cp:revision>15</cp:revision>
  <dcterms:created xsi:type="dcterms:W3CDTF">2017-03-06T18:25:36Z</dcterms:created>
  <dcterms:modified xsi:type="dcterms:W3CDTF">2017-03-10T19:02:56Z</dcterms:modified>
</cp:coreProperties>
</file>